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sldIdLst>
    <p:sldId id="256" r:id="rId5"/>
    <p:sldId id="257" r:id="rId6"/>
    <p:sldId id="258" r:id="rId7"/>
    <p:sldId id="265" r:id="rId8"/>
    <p:sldId id="264" r:id="rId9"/>
    <p:sldId id="260" r:id="rId10"/>
    <p:sldId id="261" r:id="rId11"/>
    <p:sldId id="270" r:id="rId12"/>
    <p:sldId id="267" r:id="rId13"/>
    <p:sldId id="269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5C8D32-1F35-4FE1-A8F6-58F6AB8650C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ECEE545-E046-43E4-A172-BE4A8A5520FF}">
      <dgm:prSet phldrT="[Text]"/>
      <dgm:spPr/>
      <dgm:t>
        <a:bodyPr/>
        <a:lstStyle/>
        <a:p>
          <a:r>
            <a:rPr lang="en-SG" dirty="0"/>
            <a:t>Reindexed the data with a complete set of dates</a:t>
          </a:r>
        </a:p>
      </dgm:t>
    </dgm:pt>
    <dgm:pt modelId="{77CFFC05-9D78-4EC9-B44A-5DBDFE924F46}" type="parTrans" cxnId="{BC25F5A1-3BD9-4B85-9D2C-A282CED21856}">
      <dgm:prSet/>
      <dgm:spPr/>
      <dgm:t>
        <a:bodyPr/>
        <a:lstStyle/>
        <a:p>
          <a:endParaRPr lang="en-SG"/>
        </a:p>
      </dgm:t>
    </dgm:pt>
    <dgm:pt modelId="{A41381B1-F2DC-4410-89F4-6642C5273621}" type="sibTrans" cxnId="{BC25F5A1-3BD9-4B85-9D2C-A282CED21856}">
      <dgm:prSet/>
      <dgm:spPr/>
      <dgm:t>
        <a:bodyPr/>
        <a:lstStyle/>
        <a:p>
          <a:endParaRPr lang="en-SG"/>
        </a:p>
      </dgm:t>
    </dgm:pt>
    <dgm:pt modelId="{E2C3D046-8908-4F45-B96B-60C3145AD664}">
      <dgm:prSet phldrT="[Text]"/>
      <dgm:spPr/>
      <dgm:t>
        <a:bodyPr/>
        <a:lstStyle/>
        <a:p>
          <a:r>
            <a:rPr lang="en-SG" dirty="0"/>
            <a:t>Extracted features like day of week, quarter, month, year, day of year, day, week of year</a:t>
          </a:r>
        </a:p>
      </dgm:t>
    </dgm:pt>
    <dgm:pt modelId="{110FEE9E-50E5-47EB-8829-5A69CC348620}" type="parTrans" cxnId="{6DB1266D-CFE2-4098-8D20-9D3B6ADD1C97}">
      <dgm:prSet/>
      <dgm:spPr/>
      <dgm:t>
        <a:bodyPr/>
        <a:lstStyle/>
        <a:p>
          <a:endParaRPr lang="en-SG"/>
        </a:p>
      </dgm:t>
    </dgm:pt>
    <dgm:pt modelId="{6FE0CD07-4809-44FB-AE56-5E27926C1256}" type="sibTrans" cxnId="{6DB1266D-CFE2-4098-8D20-9D3B6ADD1C97}">
      <dgm:prSet/>
      <dgm:spPr/>
      <dgm:t>
        <a:bodyPr/>
        <a:lstStyle/>
        <a:p>
          <a:endParaRPr lang="en-SG"/>
        </a:p>
      </dgm:t>
    </dgm:pt>
    <dgm:pt modelId="{C5F02ADF-3E70-4B40-8EE8-B48A76AD8D6D}">
      <dgm:prSet phldrT="[Text]"/>
      <dgm:spPr/>
      <dgm:t>
        <a:bodyPr/>
        <a:lstStyle/>
        <a:p>
          <a:r>
            <a:rPr lang="en-SG" dirty="0"/>
            <a:t>Split data to train and test set</a:t>
          </a:r>
        </a:p>
      </dgm:t>
    </dgm:pt>
    <dgm:pt modelId="{BF8B538F-BFEE-46A4-A91D-3225C8BDC619}" type="parTrans" cxnId="{CFCA90CA-0119-4FCF-85D1-3253C965318D}">
      <dgm:prSet/>
      <dgm:spPr/>
      <dgm:t>
        <a:bodyPr/>
        <a:lstStyle/>
        <a:p>
          <a:endParaRPr lang="en-SG"/>
        </a:p>
      </dgm:t>
    </dgm:pt>
    <dgm:pt modelId="{9DDD0D5A-0909-4224-8CF8-8E97C856E13A}" type="sibTrans" cxnId="{CFCA90CA-0119-4FCF-85D1-3253C965318D}">
      <dgm:prSet/>
      <dgm:spPr/>
      <dgm:t>
        <a:bodyPr/>
        <a:lstStyle/>
        <a:p>
          <a:endParaRPr lang="en-SG"/>
        </a:p>
      </dgm:t>
    </dgm:pt>
    <dgm:pt modelId="{327BB684-2FE8-4F47-AD20-7CE03E5D2CFB}">
      <dgm:prSet phldrT="[Text]"/>
      <dgm:spPr/>
      <dgm:t>
        <a:bodyPr/>
        <a:lstStyle/>
        <a:p>
          <a:r>
            <a:rPr lang="en-SG" dirty="0"/>
            <a:t>Train model and predict</a:t>
          </a:r>
        </a:p>
      </dgm:t>
    </dgm:pt>
    <dgm:pt modelId="{B3591407-3FDF-4287-994B-8A2E5268D476}" type="parTrans" cxnId="{D84E4C09-841C-43FC-B9EF-FFBE964FEBE6}">
      <dgm:prSet/>
      <dgm:spPr/>
      <dgm:t>
        <a:bodyPr/>
        <a:lstStyle/>
        <a:p>
          <a:endParaRPr lang="en-SG"/>
        </a:p>
      </dgm:t>
    </dgm:pt>
    <dgm:pt modelId="{C61DD8ED-6C31-4A1B-94F1-5492E6DB31FC}" type="sibTrans" cxnId="{D84E4C09-841C-43FC-B9EF-FFBE964FEBE6}">
      <dgm:prSet/>
      <dgm:spPr/>
      <dgm:t>
        <a:bodyPr/>
        <a:lstStyle/>
        <a:p>
          <a:endParaRPr lang="en-SG"/>
        </a:p>
      </dgm:t>
    </dgm:pt>
    <dgm:pt modelId="{B920277F-423C-49F7-A6A9-26F428D74A78}">
      <dgm:prSet phldrT="[Text]"/>
      <dgm:spPr/>
      <dgm:t>
        <a:bodyPr/>
        <a:lstStyle/>
        <a:p>
          <a:r>
            <a:rPr lang="en-SG" dirty="0"/>
            <a:t>Pad negative values</a:t>
          </a:r>
        </a:p>
      </dgm:t>
    </dgm:pt>
    <dgm:pt modelId="{8FC6005C-B995-4A4F-BF22-7C302317A094}" type="parTrans" cxnId="{03C5FF2A-25BE-4341-ADF9-86978F0B7729}">
      <dgm:prSet/>
      <dgm:spPr/>
      <dgm:t>
        <a:bodyPr/>
        <a:lstStyle/>
        <a:p>
          <a:endParaRPr lang="en-SG"/>
        </a:p>
      </dgm:t>
    </dgm:pt>
    <dgm:pt modelId="{BD5F068A-A4A1-4A10-89EE-952E8532AC5A}" type="sibTrans" cxnId="{03C5FF2A-25BE-4341-ADF9-86978F0B7729}">
      <dgm:prSet/>
      <dgm:spPr/>
      <dgm:t>
        <a:bodyPr/>
        <a:lstStyle/>
        <a:p>
          <a:endParaRPr lang="en-SG"/>
        </a:p>
      </dgm:t>
    </dgm:pt>
    <dgm:pt modelId="{0628452F-7CFA-437E-9AE3-518DE544CE76}" type="pres">
      <dgm:prSet presAssocID="{375C8D32-1F35-4FE1-A8F6-58F6AB8650CD}" presName="Name0" presStyleCnt="0">
        <dgm:presLayoutVars>
          <dgm:dir/>
          <dgm:resizeHandles val="exact"/>
        </dgm:presLayoutVars>
      </dgm:prSet>
      <dgm:spPr/>
    </dgm:pt>
    <dgm:pt modelId="{F71F7511-F90C-43F0-848C-64B596BFCA00}" type="pres">
      <dgm:prSet presAssocID="{6ECEE545-E046-43E4-A172-BE4A8A5520FF}" presName="node" presStyleLbl="node1" presStyleIdx="0" presStyleCnt="5">
        <dgm:presLayoutVars>
          <dgm:bulletEnabled val="1"/>
        </dgm:presLayoutVars>
      </dgm:prSet>
      <dgm:spPr/>
    </dgm:pt>
    <dgm:pt modelId="{AE38AEE7-0EB9-4C4A-9FD2-3D44F7B4451D}" type="pres">
      <dgm:prSet presAssocID="{A41381B1-F2DC-4410-89F4-6642C5273621}" presName="sibTrans" presStyleLbl="sibTrans2D1" presStyleIdx="0" presStyleCnt="4"/>
      <dgm:spPr/>
    </dgm:pt>
    <dgm:pt modelId="{EAF0C2E7-18B7-40E9-8C95-83206239A94C}" type="pres">
      <dgm:prSet presAssocID="{A41381B1-F2DC-4410-89F4-6642C5273621}" presName="connectorText" presStyleLbl="sibTrans2D1" presStyleIdx="0" presStyleCnt="4"/>
      <dgm:spPr/>
    </dgm:pt>
    <dgm:pt modelId="{9673689A-885A-43DB-B08E-110C7E940444}" type="pres">
      <dgm:prSet presAssocID="{E2C3D046-8908-4F45-B96B-60C3145AD664}" presName="node" presStyleLbl="node1" presStyleIdx="1" presStyleCnt="5" custScaleX="119219">
        <dgm:presLayoutVars>
          <dgm:bulletEnabled val="1"/>
        </dgm:presLayoutVars>
      </dgm:prSet>
      <dgm:spPr/>
    </dgm:pt>
    <dgm:pt modelId="{5E732D31-3C46-44DD-925C-EC2EE4717E6C}" type="pres">
      <dgm:prSet presAssocID="{6FE0CD07-4809-44FB-AE56-5E27926C1256}" presName="sibTrans" presStyleLbl="sibTrans2D1" presStyleIdx="1" presStyleCnt="4"/>
      <dgm:spPr/>
    </dgm:pt>
    <dgm:pt modelId="{2CA1347C-634C-4A96-A7E9-257025A37D71}" type="pres">
      <dgm:prSet presAssocID="{6FE0CD07-4809-44FB-AE56-5E27926C1256}" presName="connectorText" presStyleLbl="sibTrans2D1" presStyleIdx="1" presStyleCnt="4"/>
      <dgm:spPr/>
    </dgm:pt>
    <dgm:pt modelId="{9882609D-B40C-4A2B-9EBD-4851D32E711C}" type="pres">
      <dgm:prSet presAssocID="{C5F02ADF-3E70-4B40-8EE8-B48A76AD8D6D}" presName="node" presStyleLbl="node1" presStyleIdx="2" presStyleCnt="5">
        <dgm:presLayoutVars>
          <dgm:bulletEnabled val="1"/>
        </dgm:presLayoutVars>
      </dgm:prSet>
      <dgm:spPr/>
    </dgm:pt>
    <dgm:pt modelId="{0A2916C5-4C88-48CD-B140-E2DB5B40CF3B}" type="pres">
      <dgm:prSet presAssocID="{9DDD0D5A-0909-4224-8CF8-8E97C856E13A}" presName="sibTrans" presStyleLbl="sibTrans2D1" presStyleIdx="2" presStyleCnt="4"/>
      <dgm:spPr/>
    </dgm:pt>
    <dgm:pt modelId="{8CB32047-98D2-4F92-B105-2145F9DE823F}" type="pres">
      <dgm:prSet presAssocID="{9DDD0D5A-0909-4224-8CF8-8E97C856E13A}" presName="connectorText" presStyleLbl="sibTrans2D1" presStyleIdx="2" presStyleCnt="4"/>
      <dgm:spPr/>
    </dgm:pt>
    <dgm:pt modelId="{E240C75A-6E8F-48A4-8ECC-A50606374814}" type="pres">
      <dgm:prSet presAssocID="{327BB684-2FE8-4F47-AD20-7CE03E5D2CFB}" presName="node" presStyleLbl="node1" presStyleIdx="3" presStyleCnt="5">
        <dgm:presLayoutVars>
          <dgm:bulletEnabled val="1"/>
        </dgm:presLayoutVars>
      </dgm:prSet>
      <dgm:spPr/>
    </dgm:pt>
    <dgm:pt modelId="{AB9E7841-DC69-4F47-AE67-66813FA04283}" type="pres">
      <dgm:prSet presAssocID="{C61DD8ED-6C31-4A1B-94F1-5492E6DB31FC}" presName="sibTrans" presStyleLbl="sibTrans2D1" presStyleIdx="3" presStyleCnt="4"/>
      <dgm:spPr/>
    </dgm:pt>
    <dgm:pt modelId="{B98E054C-1D70-460F-B892-F18CB918F1CA}" type="pres">
      <dgm:prSet presAssocID="{C61DD8ED-6C31-4A1B-94F1-5492E6DB31FC}" presName="connectorText" presStyleLbl="sibTrans2D1" presStyleIdx="3" presStyleCnt="4"/>
      <dgm:spPr/>
    </dgm:pt>
    <dgm:pt modelId="{150AE52A-F196-4674-BACD-9D958FA1ABF8}" type="pres">
      <dgm:prSet presAssocID="{B920277F-423C-49F7-A6A9-26F428D74A78}" presName="node" presStyleLbl="node1" presStyleIdx="4" presStyleCnt="5">
        <dgm:presLayoutVars>
          <dgm:bulletEnabled val="1"/>
        </dgm:presLayoutVars>
      </dgm:prSet>
      <dgm:spPr/>
    </dgm:pt>
  </dgm:ptLst>
  <dgm:cxnLst>
    <dgm:cxn modelId="{D84E4C09-841C-43FC-B9EF-FFBE964FEBE6}" srcId="{375C8D32-1F35-4FE1-A8F6-58F6AB8650CD}" destId="{327BB684-2FE8-4F47-AD20-7CE03E5D2CFB}" srcOrd="3" destOrd="0" parTransId="{B3591407-3FDF-4287-994B-8A2E5268D476}" sibTransId="{C61DD8ED-6C31-4A1B-94F1-5492E6DB31FC}"/>
    <dgm:cxn modelId="{D0E76314-64AF-49FC-8B4B-0E831AC41237}" type="presOf" srcId="{375C8D32-1F35-4FE1-A8F6-58F6AB8650CD}" destId="{0628452F-7CFA-437E-9AE3-518DE544CE76}" srcOrd="0" destOrd="0" presId="urn:microsoft.com/office/officeart/2005/8/layout/process1"/>
    <dgm:cxn modelId="{CA46771D-C127-4CC9-A83E-4F705B8CB7BB}" type="presOf" srcId="{C61DD8ED-6C31-4A1B-94F1-5492E6DB31FC}" destId="{B98E054C-1D70-460F-B892-F18CB918F1CA}" srcOrd="1" destOrd="0" presId="urn:microsoft.com/office/officeart/2005/8/layout/process1"/>
    <dgm:cxn modelId="{66B9BD27-0950-49F2-AA71-BA5E36308120}" type="presOf" srcId="{6FE0CD07-4809-44FB-AE56-5E27926C1256}" destId="{5E732D31-3C46-44DD-925C-EC2EE4717E6C}" srcOrd="0" destOrd="0" presId="urn:microsoft.com/office/officeart/2005/8/layout/process1"/>
    <dgm:cxn modelId="{03C5FF2A-25BE-4341-ADF9-86978F0B7729}" srcId="{375C8D32-1F35-4FE1-A8F6-58F6AB8650CD}" destId="{B920277F-423C-49F7-A6A9-26F428D74A78}" srcOrd="4" destOrd="0" parTransId="{8FC6005C-B995-4A4F-BF22-7C302317A094}" sibTransId="{BD5F068A-A4A1-4A10-89EE-952E8532AC5A}"/>
    <dgm:cxn modelId="{87CBCD3D-06BA-483E-AA48-0A57293E268F}" type="presOf" srcId="{A41381B1-F2DC-4410-89F4-6642C5273621}" destId="{EAF0C2E7-18B7-40E9-8C95-83206239A94C}" srcOrd="1" destOrd="0" presId="urn:microsoft.com/office/officeart/2005/8/layout/process1"/>
    <dgm:cxn modelId="{6DB1266D-CFE2-4098-8D20-9D3B6ADD1C97}" srcId="{375C8D32-1F35-4FE1-A8F6-58F6AB8650CD}" destId="{E2C3D046-8908-4F45-B96B-60C3145AD664}" srcOrd="1" destOrd="0" parTransId="{110FEE9E-50E5-47EB-8829-5A69CC348620}" sibTransId="{6FE0CD07-4809-44FB-AE56-5E27926C1256}"/>
    <dgm:cxn modelId="{10E5CA50-C54F-4E9E-9406-4B0C77D75FFB}" type="presOf" srcId="{C61DD8ED-6C31-4A1B-94F1-5492E6DB31FC}" destId="{AB9E7841-DC69-4F47-AE67-66813FA04283}" srcOrd="0" destOrd="0" presId="urn:microsoft.com/office/officeart/2005/8/layout/process1"/>
    <dgm:cxn modelId="{5F205083-EBFE-41A9-AA64-DA5CD6E95BCA}" type="presOf" srcId="{9DDD0D5A-0909-4224-8CF8-8E97C856E13A}" destId="{0A2916C5-4C88-48CD-B140-E2DB5B40CF3B}" srcOrd="0" destOrd="0" presId="urn:microsoft.com/office/officeart/2005/8/layout/process1"/>
    <dgm:cxn modelId="{BC25F5A1-3BD9-4B85-9D2C-A282CED21856}" srcId="{375C8D32-1F35-4FE1-A8F6-58F6AB8650CD}" destId="{6ECEE545-E046-43E4-A172-BE4A8A5520FF}" srcOrd="0" destOrd="0" parTransId="{77CFFC05-9D78-4EC9-B44A-5DBDFE924F46}" sibTransId="{A41381B1-F2DC-4410-89F4-6642C5273621}"/>
    <dgm:cxn modelId="{FA44A8A2-D9A8-44F6-8810-FD920C396F84}" type="presOf" srcId="{E2C3D046-8908-4F45-B96B-60C3145AD664}" destId="{9673689A-885A-43DB-B08E-110C7E940444}" srcOrd="0" destOrd="0" presId="urn:microsoft.com/office/officeart/2005/8/layout/process1"/>
    <dgm:cxn modelId="{EA1F3AAE-3DBD-4AE6-B578-22846AC2A010}" type="presOf" srcId="{9DDD0D5A-0909-4224-8CF8-8E97C856E13A}" destId="{8CB32047-98D2-4F92-B105-2145F9DE823F}" srcOrd="1" destOrd="0" presId="urn:microsoft.com/office/officeart/2005/8/layout/process1"/>
    <dgm:cxn modelId="{0EE9C3B0-EDCC-449C-80D7-3C7EE2E9EA8D}" type="presOf" srcId="{B920277F-423C-49F7-A6A9-26F428D74A78}" destId="{150AE52A-F196-4674-BACD-9D958FA1ABF8}" srcOrd="0" destOrd="0" presId="urn:microsoft.com/office/officeart/2005/8/layout/process1"/>
    <dgm:cxn modelId="{CFCA90CA-0119-4FCF-85D1-3253C965318D}" srcId="{375C8D32-1F35-4FE1-A8F6-58F6AB8650CD}" destId="{C5F02ADF-3E70-4B40-8EE8-B48A76AD8D6D}" srcOrd="2" destOrd="0" parTransId="{BF8B538F-BFEE-46A4-A91D-3225C8BDC619}" sibTransId="{9DDD0D5A-0909-4224-8CF8-8E97C856E13A}"/>
    <dgm:cxn modelId="{ECB710D1-E74E-4062-A13E-B0D1496CC3AA}" type="presOf" srcId="{327BB684-2FE8-4F47-AD20-7CE03E5D2CFB}" destId="{E240C75A-6E8F-48A4-8ECC-A50606374814}" srcOrd="0" destOrd="0" presId="urn:microsoft.com/office/officeart/2005/8/layout/process1"/>
    <dgm:cxn modelId="{58FE60D9-9C59-4FC8-A252-744758DE4229}" type="presOf" srcId="{C5F02ADF-3E70-4B40-8EE8-B48A76AD8D6D}" destId="{9882609D-B40C-4A2B-9EBD-4851D32E711C}" srcOrd="0" destOrd="0" presId="urn:microsoft.com/office/officeart/2005/8/layout/process1"/>
    <dgm:cxn modelId="{5BD9CFF2-B39B-4B46-8DD2-3FA82C82F998}" type="presOf" srcId="{6ECEE545-E046-43E4-A172-BE4A8A5520FF}" destId="{F71F7511-F90C-43F0-848C-64B596BFCA00}" srcOrd="0" destOrd="0" presId="urn:microsoft.com/office/officeart/2005/8/layout/process1"/>
    <dgm:cxn modelId="{657624FB-578D-4566-8098-E75DB5DE0DD6}" type="presOf" srcId="{A41381B1-F2DC-4410-89F4-6642C5273621}" destId="{AE38AEE7-0EB9-4C4A-9FD2-3D44F7B4451D}" srcOrd="0" destOrd="0" presId="urn:microsoft.com/office/officeart/2005/8/layout/process1"/>
    <dgm:cxn modelId="{725B89FD-0D3F-4ABE-AE48-8952E8DF2453}" type="presOf" srcId="{6FE0CD07-4809-44FB-AE56-5E27926C1256}" destId="{2CA1347C-634C-4A96-A7E9-257025A37D71}" srcOrd="1" destOrd="0" presId="urn:microsoft.com/office/officeart/2005/8/layout/process1"/>
    <dgm:cxn modelId="{A4283660-D404-4E74-96FB-645843C04723}" type="presParOf" srcId="{0628452F-7CFA-437E-9AE3-518DE544CE76}" destId="{F71F7511-F90C-43F0-848C-64B596BFCA00}" srcOrd="0" destOrd="0" presId="urn:microsoft.com/office/officeart/2005/8/layout/process1"/>
    <dgm:cxn modelId="{44F4E0E2-A6CA-497C-B3FC-3DDC7F9DFB9D}" type="presParOf" srcId="{0628452F-7CFA-437E-9AE3-518DE544CE76}" destId="{AE38AEE7-0EB9-4C4A-9FD2-3D44F7B4451D}" srcOrd="1" destOrd="0" presId="urn:microsoft.com/office/officeart/2005/8/layout/process1"/>
    <dgm:cxn modelId="{DF4D3896-1824-47D5-BF14-98FFBBF8E6AA}" type="presParOf" srcId="{AE38AEE7-0EB9-4C4A-9FD2-3D44F7B4451D}" destId="{EAF0C2E7-18B7-40E9-8C95-83206239A94C}" srcOrd="0" destOrd="0" presId="urn:microsoft.com/office/officeart/2005/8/layout/process1"/>
    <dgm:cxn modelId="{420A1865-311E-42FE-8188-0E5F7E659020}" type="presParOf" srcId="{0628452F-7CFA-437E-9AE3-518DE544CE76}" destId="{9673689A-885A-43DB-B08E-110C7E940444}" srcOrd="2" destOrd="0" presId="urn:microsoft.com/office/officeart/2005/8/layout/process1"/>
    <dgm:cxn modelId="{5E29D008-5249-4543-8065-490F90A352C0}" type="presParOf" srcId="{0628452F-7CFA-437E-9AE3-518DE544CE76}" destId="{5E732D31-3C46-44DD-925C-EC2EE4717E6C}" srcOrd="3" destOrd="0" presId="urn:microsoft.com/office/officeart/2005/8/layout/process1"/>
    <dgm:cxn modelId="{7B653DAF-5C74-444A-892D-B93E31F66FE5}" type="presParOf" srcId="{5E732D31-3C46-44DD-925C-EC2EE4717E6C}" destId="{2CA1347C-634C-4A96-A7E9-257025A37D71}" srcOrd="0" destOrd="0" presId="urn:microsoft.com/office/officeart/2005/8/layout/process1"/>
    <dgm:cxn modelId="{E16C3302-B104-414A-A071-B69A2616B031}" type="presParOf" srcId="{0628452F-7CFA-437E-9AE3-518DE544CE76}" destId="{9882609D-B40C-4A2B-9EBD-4851D32E711C}" srcOrd="4" destOrd="0" presId="urn:microsoft.com/office/officeart/2005/8/layout/process1"/>
    <dgm:cxn modelId="{356FBA9B-4909-4D47-96CF-F925E289EAA0}" type="presParOf" srcId="{0628452F-7CFA-437E-9AE3-518DE544CE76}" destId="{0A2916C5-4C88-48CD-B140-E2DB5B40CF3B}" srcOrd="5" destOrd="0" presId="urn:microsoft.com/office/officeart/2005/8/layout/process1"/>
    <dgm:cxn modelId="{F1B3B919-001D-41E2-87B0-66A706B047E0}" type="presParOf" srcId="{0A2916C5-4C88-48CD-B140-E2DB5B40CF3B}" destId="{8CB32047-98D2-4F92-B105-2145F9DE823F}" srcOrd="0" destOrd="0" presId="urn:microsoft.com/office/officeart/2005/8/layout/process1"/>
    <dgm:cxn modelId="{A41069E8-CA06-4199-AC35-691C82A0145A}" type="presParOf" srcId="{0628452F-7CFA-437E-9AE3-518DE544CE76}" destId="{E240C75A-6E8F-48A4-8ECC-A50606374814}" srcOrd="6" destOrd="0" presId="urn:microsoft.com/office/officeart/2005/8/layout/process1"/>
    <dgm:cxn modelId="{44D9F6AF-1DF5-4FA2-B329-24C0A9B75773}" type="presParOf" srcId="{0628452F-7CFA-437E-9AE3-518DE544CE76}" destId="{AB9E7841-DC69-4F47-AE67-66813FA04283}" srcOrd="7" destOrd="0" presId="urn:microsoft.com/office/officeart/2005/8/layout/process1"/>
    <dgm:cxn modelId="{3036C62A-6950-413A-931F-11102C4BF43E}" type="presParOf" srcId="{AB9E7841-DC69-4F47-AE67-66813FA04283}" destId="{B98E054C-1D70-460F-B892-F18CB918F1CA}" srcOrd="0" destOrd="0" presId="urn:microsoft.com/office/officeart/2005/8/layout/process1"/>
    <dgm:cxn modelId="{EA628FE7-3EAC-4EDE-9D3F-FD27CB0D3B37}" type="presParOf" srcId="{0628452F-7CFA-437E-9AE3-518DE544CE76}" destId="{150AE52A-F196-4674-BACD-9D958FA1ABF8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F7511-F90C-43F0-848C-64B596BFCA00}">
      <dsp:nvSpPr>
        <dsp:cNvPr id="0" name=""/>
        <dsp:cNvSpPr/>
      </dsp:nvSpPr>
      <dsp:spPr>
        <a:xfrm>
          <a:off x="376" y="1185136"/>
          <a:ext cx="1467841" cy="19037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kern="1200" dirty="0"/>
            <a:t>Reindexed the data with a complete set of dates</a:t>
          </a:r>
        </a:p>
      </dsp:txBody>
      <dsp:txXfrm>
        <a:off x="43368" y="1228128"/>
        <a:ext cx="1381857" cy="1817765"/>
      </dsp:txXfrm>
    </dsp:sp>
    <dsp:sp modelId="{AE38AEE7-0EB9-4C4A-9FD2-3D44F7B4451D}">
      <dsp:nvSpPr>
        <dsp:cNvPr id="0" name=""/>
        <dsp:cNvSpPr/>
      </dsp:nvSpPr>
      <dsp:spPr>
        <a:xfrm>
          <a:off x="1615002" y="1954998"/>
          <a:ext cx="311182" cy="3640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200" kern="1200"/>
        </a:p>
      </dsp:txBody>
      <dsp:txXfrm>
        <a:off x="1615002" y="2027803"/>
        <a:ext cx="217827" cy="218414"/>
      </dsp:txXfrm>
    </dsp:sp>
    <dsp:sp modelId="{9673689A-885A-43DB-B08E-110C7E940444}">
      <dsp:nvSpPr>
        <dsp:cNvPr id="0" name=""/>
        <dsp:cNvSpPr/>
      </dsp:nvSpPr>
      <dsp:spPr>
        <a:xfrm>
          <a:off x="2055354" y="1185136"/>
          <a:ext cx="1749945" cy="19037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kern="1200" dirty="0"/>
            <a:t>Extracted features like day of week, quarter, month, year, day of year, day, week of year</a:t>
          </a:r>
        </a:p>
      </dsp:txBody>
      <dsp:txXfrm>
        <a:off x="2106608" y="1236390"/>
        <a:ext cx="1647437" cy="1801241"/>
      </dsp:txXfrm>
    </dsp:sp>
    <dsp:sp modelId="{5E732D31-3C46-44DD-925C-EC2EE4717E6C}">
      <dsp:nvSpPr>
        <dsp:cNvPr id="0" name=""/>
        <dsp:cNvSpPr/>
      </dsp:nvSpPr>
      <dsp:spPr>
        <a:xfrm>
          <a:off x="3952084" y="1954998"/>
          <a:ext cx="311182" cy="3640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200" kern="1200"/>
        </a:p>
      </dsp:txBody>
      <dsp:txXfrm>
        <a:off x="3952084" y="2027803"/>
        <a:ext cx="217827" cy="218414"/>
      </dsp:txXfrm>
    </dsp:sp>
    <dsp:sp modelId="{9882609D-B40C-4A2B-9EBD-4851D32E711C}">
      <dsp:nvSpPr>
        <dsp:cNvPr id="0" name=""/>
        <dsp:cNvSpPr/>
      </dsp:nvSpPr>
      <dsp:spPr>
        <a:xfrm>
          <a:off x="4392436" y="1185136"/>
          <a:ext cx="1467841" cy="19037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kern="1200" dirty="0"/>
            <a:t>Split data to train and test set</a:t>
          </a:r>
        </a:p>
      </dsp:txBody>
      <dsp:txXfrm>
        <a:off x="4435428" y="1228128"/>
        <a:ext cx="1381857" cy="1817765"/>
      </dsp:txXfrm>
    </dsp:sp>
    <dsp:sp modelId="{0A2916C5-4C88-48CD-B140-E2DB5B40CF3B}">
      <dsp:nvSpPr>
        <dsp:cNvPr id="0" name=""/>
        <dsp:cNvSpPr/>
      </dsp:nvSpPr>
      <dsp:spPr>
        <a:xfrm>
          <a:off x="6007061" y="1954998"/>
          <a:ext cx="311182" cy="3640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200" kern="1200"/>
        </a:p>
      </dsp:txBody>
      <dsp:txXfrm>
        <a:off x="6007061" y="2027803"/>
        <a:ext cx="217827" cy="218414"/>
      </dsp:txXfrm>
    </dsp:sp>
    <dsp:sp modelId="{E240C75A-6E8F-48A4-8ECC-A50606374814}">
      <dsp:nvSpPr>
        <dsp:cNvPr id="0" name=""/>
        <dsp:cNvSpPr/>
      </dsp:nvSpPr>
      <dsp:spPr>
        <a:xfrm>
          <a:off x="6447414" y="1185136"/>
          <a:ext cx="1467841" cy="19037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kern="1200" dirty="0"/>
            <a:t>Train model and predict</a:t>
          </a:r>
        </a:p>
      </dsp:txBody>
      <dsp:txXfrm>
        <a:off x="6490406" y="1228128"/>
        <a:ext cx="1381857" cy="1817765"/>
      </dsp:txXfrm>
    </dsp:sp>
    <dsp:sp modelId="{AB9E7841-DC69-4F47-AE67-66813FA04283}">
      <dsp:nvSpPr>
        <dsp:cNvPr id="0" name=""/>
        <dsp:cNvSpPr/>
      </dsp:nvSpPr>
      <dsp:spPr>
        <a:xfrm>
          <a:off x="8062039" y="1954998"/>
          <a:ext cx="311182" cy="3640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200" kern="1200"/>
        </a:p>
      </dsp:txBody>
      <dsp:txXfrm>
        <a:off x="8062039" y="2027803"/>
        <a:ext cx="217827" cy="218414"/>
      </dsp:txXfrm>
    </dsp:sp>
    <dsp:sp modelId="{150AE52A-F196-4674-BACD-9D958FA1ABF8}">
      <dsp:nvSpPr>
        <dsp:cNvPr id="0" name=""/>
        <dsp:cNvSpPr/>
      </dsp:nvSpPr>
      <dsp:spPr>
        <a:xfrm>
          <a:off x="8502392" y="1185136"/>
          <a:ext cx="1467841" cy="19037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kern="1200" dirty="0"/>
            <a:t>Pad negative values</a:t>
          </a:r>
        </a:p>
      </dsp:txBody>
      <dsp:txXfrm>
        <a:off x="8545384" y="1228128"/>
        <a:ext cx="1381857" cy="18177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873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6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50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9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91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0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0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01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4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39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44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9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white and grey weave pattern">
            <a:extLst>
              <a:ext uri="{FF2B5EF4-FFF2-40B4-BE49-F238E27FC236}">
                <a16:creationId xmlns:a16="http://schemas.microsoft.com/office/drawing/2014/main" id="{33E3FA1A-43E1-4F28-AE51-E42B82263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72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8E36-3403-447F-A004-9FC5EFBC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8684" y="1221576"/>
            <a:ext cx="4023360" cy="2511831"/>
          </a:xfrm>
        </p:spPr>
        <p:txBody>
          <a:bodyPr anchor="b">
            <a:normAutofit/>
          </a:bodyPr>
          <a:lstStyle/>
          <a:p>
            <a:r>
              <a:rPr lang="en-SG" sz="4800" dirty="0"/>
              <a:t>EH EYE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67400-65A9-498B-81C8-376398E3F0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1648" y="3780292"/>
            <a:ext cx="4023360" cy="1208141"/>
          </a:xfrm>
        </p:spPr>
        <p:txBody>
          <a:bodyPr>
            <a:normAutofit/>
          </a:bodyPr>
          <a:lstStyle/>
          <a:p>
            <a:r>
              <a:rPr lang="en-SG" sz="2000" dirty="0">
                <a:latin typeface="Copperplate Gothic Bold" panose="020E0705020206020404" pitchFamily="34" charset="0"/>
              </a:rPr>
              <a:t>We predict the future.     We define the future.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417B28-759E-418F-8A7B-49D95C920729}"/>
              </a:ext>
            </a:extLst>
          </p:cNvPr>
          <p:cNvSpPr txBox="1"/>
          <p:nvPr/>
        </p:nvSpPr>
        <p:spPr>
          <a:xfrm>
            <a:off x="7951825" y="4988433"/>
            <a:ext cx="3649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Tham Yong Hao</a:t>
            </a:r>
          </a:p>
          <a:p>
            <a:r>
              <a:rPr lang="en-SG" dirty="0"/>
              <a:t>Low </a:t>
            </a:r>
            <a:r>
              <a:rPr lang="en-SG" dirty="0" err="1"/>
              <a:t>Thien</a:t>
            </a:r>
            <a:r>
              <a:rPr lang="en-SG" dirty="0"/>
              <a:t> Shawn</a:t>
            </a:r>
          </a:p>
          <a:p>
            <a:r>
              <a:rPr lang="en-SG" dirty="0" err="1"/>
              <a:t>Vibin</a:t>
            </a:r>
            <a:r>
              <a:rPr lang="en-SG" dirty="0"/>
              <a:t> </a:t>
            </a:r>
            <a:r>
              <a:rPr lang="en-SG" dirty="0" err="1"/>
              <a:t>Mathiparambil</a:t>
            </a:r>
            <a:r>
              <a:rPr lang="en-SG" dirty="0"/>
              <a:t> Vinod</a:t>
            </a:r>
          </a:p>
        </p:txBody>
      </p:sp>
    </p:spTree>
    <p:extLst>
      <p:ext uri="{BB962C8B-B14F-4D97-AF65-F5344CB8AC3E}">
        <p14:creationId xmlns:p14="http://schemas.microsoft.com/office/powerpoint/2010/main" val="73748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1B7D0-385C-42E5-934A-340D7921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Other variables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52710-9DEF-4AE9-BFE7-7237CA0E7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Inventory cycle stage</a:t>
            </a:r>
          </a:p>
          <a:p>
            <a:r>
              <a:rPr lang="en-SG" dirty="0"/>
              <a:t>Perishability of ingredients</a:t>
            </a:r>
          </a:p>
          <a:p>
            <a:r>
              <a:rPr lang="en-SG" dirty="0"/>
              <a:t>Weather</a:t>
            </a:r>
          </a:p>
          <a:p>
            <a:r>
              <a:rPr lang="en-SG" dirty="0"/>
              <a:t>Important holidays</a:t>
            </a:r>
          </a:p>
        </p:txBody>
      </p:sp>
    </p:spTree>
    <p:extLst>
      <p:ext uri="{BB962C8B-B14F-4D97-AF65-F5344CB8AC3E}">
        <p14:creationId xmlns:p14="http://schemas.microsoft.com/office/powerpoint/2010/main" val="1096733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01DBF-0D7E-49B3-8B8D-BAA051224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Live Demo of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4132133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69B83-D426-4F5B-987D-0D49B3C62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Data Analysis of Sales against Purchases</a:t>
            </a:r>
          </a:p>
        </p:txBody>
      </p:sp>
      <p:pic>
        <p:nvPicPr>
          <p:cNvPr id="5" name="Picture 4" descr="A picture containing text, computer, screenshot&#10;&#10;Description automatically generated">
            <a:extLst>
              <a:ext uri="{FF2B5EF4-FFF2-40B4-BE49-F238E27FC236}">
                <a16:creationId xmlns:a16="http://schemas.microsoft.com/office/drawing/2014/main" id="{4F3D7398-61BA-4E9B-A993-3D281A1F3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08" y="2144345"/>
            <a:ext cx="4037610" cy="3997054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BEBA858-973F-4F7C-B751-9B865F38E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183" y="2144344"/>
            <a:ext cx="4515806" cy="386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00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AA8E-5CDE-4AD9-9CD9-32030ED2C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48640"/>
            <a:ext cx="10369296" cy="1179576"/>
          </a:xfrm>
        </p:spPr>
        <p:txBody>
          <a:bodyPr>
            <a:normAutofit fontScale="90000"/>
          </a:bodyPr>
          <a:lstStyle/>
          <a:p>
            <a:r>
              <a:rPr lang="en-SG" dirty="0"/>
              <a:t>Purchases Trend From Jan 2018 to Dec 2020</a:t>
            </a:r>
          </a:p>
        </p:txBody>
      </p:sp>
      <p:pic>
        <p:nvPicPr>
          <p:cNvPr id="4" name="Content Placeholder 4" descr="Chart, bar chart, histogram&#10;&#10;Description automatically generated">
            <a:extLst>
              <a:ext uri="{FF2B5EF4-FFF2-40B4-BE49-F238E27FC236}">
                <a16:creationId xmlns:a16="http://schemas.microsoft.com/office/drawing/2014/main" id="{8CE03EF5-BE4A-4FE3-8915-CC3DC577F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1307" y="2478088"/>
            <a:ext cx="6957349" cy="3694112"/>
          </a:xfrm>
        </p:spPr>
      </p:pic>
    </p:spTree>
    <p:extLst>
      <p:ext uri="{BB962C8B-B14F-4D97-AF65-F5344CB8AC3E}">
        <p14:creationId xmlns:p14="http://schemas.microsoft.com/office/powerpoint/2010/main" val="1613524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286A-F6FB-4270-8463-6AF35C46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235" y="548640"/>
            <a:ext cx="10946167" cy="1179576"/>
          </a:xfrm>
        </p:spPr>
        <p:txBody>
          <a:bodyPr>
            <a:normAutofit fontScale="90000"/>
          </a:bodyPr>
          <a:lstStyle/>
          <a:p>
            <a:r>
              <a:rPr lang="en-SG" dirty="0"/>
              <a:t>Time Series Forecasting with Facebook Prophet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0D47D-0CCA-4623-8784-B72B53A10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247" y="2779865"/>
            <a:ext cx="10168128" cy="478240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Steps we took: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B119C90-A96E-41E7-B141-24FCFB83CE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2146743"/>
              </p:ext>
            </p:extLst>
          </p:nvPr>
        </p:nvGraphicFramePr>
        <p:xfrm>
          <a:off x="1250765" y="2201662"/>
          <a:ext cx="9970610" cy="4274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77A1377-2BAD-4435-82F3-C570EFA914FC}"/>
              </a:ext>
            </a:extLst>
          </p:cNvPr>
          <p:cNvSpPr txBox="1"/>
          <p:nvPr/>
        </p:nvSpPr>
        <p:spPr>
          <a:xfrm>
            <a:off x="537581" y="2203881"/>
            <a:ext cx="10683794" cy="50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000" dirty="0"/>
              <a:t>An open-source library designed for making forecasts for univariate time series datasets</a:t>
            </a:r>
          </a:p>
        </p:txBody>
      </p:sp>
    </p:spTree>
    <p:extLst>
      <p:ext uri="{BB962C8B-B14F-4D97-AF65-F5344CB8AC3E}">
        <p14:creationId xmlns:p14="http://schemas.microsoft.com/office/powerpoint/2010/main" val="1280325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D4C79-AB57-4AA9-A970-7C3DD5D9B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Using Yearly Trends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2C6967-597A-4196-AFB3-F9034DBB2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35" t="50412" r="23617" b="21083"/>
          <a:stretch/>
        </p:blipFill>
        <p:spPr>
          <a:xfrm>
            <a:off x="1143000" y="2628098"/>
            <a:ext cx="9744281" cy="317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59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F0DBB-6D16-403E-8B27-0BEEB3194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Using Monthly trends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D8BD5E-0667-4F6A-8A17-DC9BA94E9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515" t="32148" r="23816" b="13923"/>
          <a:stretch/>
        </p:blipFill>
        <p:spPr>
          <a:xfrm>
            <a:off x="1956508" y="1828800"/>
            <a:ext cx="7734301" cy="4820575"/>
          </a:xfrm>
        </p:spPr>
      </p:pic>
    </p:spTree>
    <p:extLst>
      <p:ext uri="{BB962C8B-B14F-4D97-AF65-F5344CB8AC3E}">
        <p14:creationId xmlns:p14="http://schemas.microsoft.com/office/powerpoint/2010/main" val="2253504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F20F5-FEFA-4F51-8662-4C5E47CF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Component graphs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53B6D6-C33B-4463-B9F6-B6BCEBC5A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097" t="30898" r="40125" b="13666"/>
          <a:stretch/>
        </p:blipFill>
        <p:spPr>
          <a:xfrm>
            <a:off x="3238499" y="2100262"/>
            <a:ext cx="4867276" cy="4630371"/>
          </a:xfrm>
        </p:spPr>
      </p:pic>
    </p:spTree>
    <p:extLst>
      <p:ext uri="{BB962C8B-B14F-4D97-AF65-F5344CB8AC3E}">
        <p14:creationId xmlns:p14="http://schemas.microsoft.com/office/powerpoint/2010/main" val="273546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28419-E986-41F8-9282-BC82E4D4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5A3CC-B938-4649-AC31-CA0D4FB677D1}"/>
              </a:ext>
            </a:extLst>
          </p:cNvPr>
          <p:cNvSpPr txBox="1"/>
          <p:nvPr/>
        </p:nvSpPr>
        <p:spPr>
          <a:xfrm>
            <a:off x="1674921" y="2673944"/>
            <a:ext cx="3444535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dirty="0"/>
              <a:t>Purchases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To fit with the chefs daily decisions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F36606-9180-4D9D-A4C5-39CB23C88E75}"/>
              </a:ext>
            </a:extLst>
          </p:cNvPr>
          <p:cNvSpPr txBox="1"/>
          <p:nvPr/>
        </p:nvSpPr>
        <p:spPr>
          <a:xfrm>
            <a:off x="6479220" y="2673944"/>
            <a:ext cx="3444535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dirty="0"/>
              <a:t>Sales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To fit with the predicted daily sales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F91D0-76B1-447E-82BC-BF0031AE1502}"/>
              </a:ext>
            </a:extLst>
          </p:cNvPr>
          <p:cNvSpPr txBox="1"/>
          <p:nvPr/>
        </p:nvSpPr>
        <p:spPr>
          <a:xfrm>
            <a:off x="6479219" y="4081337"/>
            <a:ext cx="3444535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dirty="0"/>
              <a:t>Generated a converter to change this data into daily ingredient needs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989099-7272-4F4B-8301-F7D7C2C4F97F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8201487" y="3597274"/>
            <a:ext cx="1" cy="4840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149256-B5B6-45CC-A0F0-F1905AE489FB}"/>
              </a:ext>
            </a:extLst>
          </p:cNvPr>
          <p:cNvSpPr txBox="1"/>
          <p:nvPr/>
        </p:nvSpPr>
        <p:spPr>
          <a:xfrm>
            <a:off x="6479218" y="5511128"/>
            <a:ext cx="3444535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dirty="0"/>
              <a:t>Minimise wastage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E5A0A0-C38D-474B-ADBB-26BCB0A09973}"/>
              </a:ext>
            </a:extLst>
          </p:cNvPr>
          <p:cNvCxnSpPr/>
          <p:nvPr/>
        </p:nvCxnSpPr>
        <p:spPr>
          <a:xfrm flipH="1">
            <a:off x="8201485" y="5027065"/>
            <a:ext cx="1" cy="4840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18FA82-0F1C-45BE-8366-973338FEE87B}"/>
              </a:ext>
            </a:extLst>
          </p:cNvPr>
          <p:cNvCxnSpPr/>
          <p:nvPr/>
        </p:nvCxnSpPr>
        <p:spPr>
          <a:xfrm flipH="1">
            <a:off x="3397187" y="3597273"/>
            <a:ext cx="1" cy="4840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7948F9-59E0-4DA1-A71E-D9113A559BEA}"/>
              </a:ext>
            </a:extLst>
          </p:cNvPr>
          <p:cNvSpPr txBox="1"/>
          <p:nvPr/>
        </p:nvSpPr>
        <p:spPr>
          <a:xfrm>
            <a:off x="1674919" y="4081337"/>
            <a:ext cx="3444535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dirty="0"/>
              <a:t>Stock up accordingly</a:t>
            </a:r>
          </a:p>
        </p:txBody>
      </p:sp>
    </p:spTree>
    <p:extLst>
      <p:ext uri="{BB962C8B-B14F-4D97-AF65-F5344CB8AC3E}">
        <p14:creationId xmlns:p14="http://schemas.microsoft.com/office/powerpoint/2010/main" val="521393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E50A-E474-406F-9BF8-274C3DA8F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Reasons for differences between actual data and predicted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1BD49-5801-4C00-8653-D3E3FE09E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The Covid-19 trend has affected the time series analysis to a certain extent, insufficient data to predict the data even more accurately</a:t>
            </a:r>
          </a:p>
          <a:p>
            <a:r>
              <a:rPr lang="en-SG" dirty="0"/>
              <a:t>The purchases is all based on the intuition of the chefs and hence, there might be some anomalies that we were not able to account for given limited time</a:t>
            </a:r>
          </a:p>
        </p:txBody>
      </p:sp>
    </p:spTree>
    <p:extLst>
      <p:ext uri="{BB962C8B-B14F-4D97-AF65-F5344CB8AC3E}">
        <p14:creationId xmlns:p14="http://schemas.microsoft.com/office/powerpoint/2010/main" val="344663781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43241"/>
      </a:dk2>
      <a:lt2>
        <a:srgbClr val="E8E8E2"/>
      </a:lt2>
      <a:accent1>
        <a:srgbClr val="969AC6"/>
      </a:accent1>
      <a:accent2>
        <a:srgbClr val="7F9CBA"/>
      </a:accent2>
      <a:accent3>
        <a:srgbClr val="83ABAF"/>
      </a:accent3>
      <a:accent4>
        <a:srgbClr val="78B09E"/>
      </a:accent4>
      <a:accent5>
        <a:srgbClr val="84AE8F"/>
      </a:accent5>
      <a:accent6>
        <a:srgbClr val="81B179"/>
      </a:accent6>
      <a:hlink>
        <a:srgbClr val="888452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455CE0DED3444AA087B8A7BBC44D7A" ma:contentTypeVersion="5" ma:contentTypeDescription="Create a new document." ma:contentTypeScope="" ma:versionID="7049110a28c29a6d590ec161cdfb63b6">
  <xsd:schema xmlns:xsd="http://www.w3.org/2001/XMLSchema" xmlns:xs="http://www.w3.org/2001/XMLSchema" xmlns:p="http://schemas.microsoft.com/office/2006/metadata/properties" xmlns:ns3="5a0d8263-f807-4a68-bccc-4e24151b27bf" xmlns:ns4="821df277-a82e-4c5d-8561-2c6d5d68bab6" targetNamespace="http://schemas.microsoft.com/office/2006/metadata/properties" ma:root="true" ma:fieldsID="95f0930620453c7e4e801204813fb561" ns3:_="" ns4:_="">
    <xsd:import namespace="5a0d8263-f807-4a68-bccc-4e24151b27bf"/>
    <xsd:import namespace="821df277-a82e-4c5d-8561-2c6d5d68ba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d8263-f807-4a68-bccc-4e24151b27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1df277-a82e-4c5d-8561-2c6d5d68bab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0EF1A04-B61B-4451-9CEB-4C3568D98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64A6E8-00C0-4DB8-8DF2-7E8D513D11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0d8263-f807-4a68-bccc-4e24151b27bf"/>
    <ds:schemaRef ds:uri="821df277-a82e-4c5d-8561-2c6d5d68ba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5E000E3-BFCC-44B3-8C12-C54E972B82B6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821df277-a82e-4c5d-8561-2c6d5d68bab6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5a0d8263-f807-4a68-bccc-4e24151b27b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224</Words>
  <Application>Microsoft Office PowerPoint</Application>
  <PresentationFormat>Widescreen</PresentationFormat>
  <Paragraphs>35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Copperplate Gothic Bold</vt:lpstr>
      <vt:lpstr>Neue Haas Grotesk Text Pro</vt:lpstr>
      <vt:lpstr>AccentBoxVTI</vt:lpstr>
      <vt:lpstr>EH EYE</vt:lpstr>
      <vt:lpstr>Data Analysis of Sales against Purchases</vt:lpstr>
      <vt:lpstr>Purchases Trend From Jan 2018 to Dec 2020</vt:lpstr>
      <vt:lpstr>Time Series Forecasting with Facebook Prophet</vt:lpstr>
      <vt:lpstr>Using Yearly Trends</vt:lpstr>
      <vt:lpstr>Using Monthly trends </vt:lpstr>
      <vt:lpstr>Component graphs</vt:lpstr>
      <vt:lpstr>Results</vt:lpstr>
      <vt:lpstr>Reasons for differences between actual data and predicted data</vt:lpstr>
      <vt:lpstr>Other variables needed</vt:lpstr>
      <vt:lpstr>Live Demo of User Interface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EH EYE</dc:title>
  <dc:creator>Mr Tham</dc:creator>
  <cp:lastModifiedBy>Mr Tham</cp:lastModifiedBy>
  <cp:revision>6</cp:revision>
  <dcterms:created xsi:type="dcterms:W3CDTF">2021-03-05T05:43:28Z</dcterms:created>
  <dcterms:modified xsi:type="dcterms:W3CDTF">2021-03-05T17:12:15Z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0x01010002455CE0DED3444AA087B8A7BBC44D7A</vt:lpwstr>
  </property>
</Properties>
</file>